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8" r:id="rId5"/>
    <p:sldId id="269" r:id="rId6"/>
    <p:sldId id="259" r:id="rId7"/>
    <p:sldId id="270" r:id="rId8"/>
    <p:sldId id="281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80" r:id="rId17"/>
    <p:sldId id="291" r:id="rId18"/>
    <p:sldId id="292" r:id="rId19"/>
    <p:sldId id="293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404" autoAdjust="0"/>
  </p:normalViewPr>
  <p:slideViewPr>
    <p:cSldViewPr snapToGrid="0">
      <p:cViewPr varScale="1">
        <p:scale>
          <a:sx n="61" d="100"/>
          <a:sy n="61" d="100"/>
        </p:scale>
        <p:origin x="8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B970-6363-949F-5BB2-347022A04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AC60F-1AF0-1795-ADB0-D8F8AAA11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B8953-21F6-80D0-93DB-1594B61CE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6FDA1-95EA-440B-2C74-E98815B2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D5502-FD5A-15EC-7059-ABA1178E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243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E3E5-5558-A2CD-7C8F-BD70B12F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D04C0-01B0-264B-2760-133B99C1B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B3F6C-5480-36B1-4D1D-9869F5892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9A1C9-33CC-11E8-590A-480EB791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8A8F0-2B69-633D-7ACB-F0FD0FAC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508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D46FA-ACE2-FB84-AEF2-EDB70D26C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A1871-6E02-EB08-0BF8-50786D7F5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12875-4967-823A-B3BC-52427530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1D28A-1F9C-F73A-4467-B411A961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D9F8-F5CC-2610-DE3B-E778BB18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85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D713-6329-76A9-CB9E-72EECBAC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3F604-319B-670B-8787-964FCE68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B3BCC-C00B-7199-BDCE-216CA620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B7DD0-D641-5060-4BAE-DD256BB2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66B87-B362-5EB4-AD06-6C14277F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33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DEF3-6320-5060-6CC4-6EA364BF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DAE04-6300-3B78-1519-2872F9A89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2065-474D-3A7C-F9D0-E24B8EE8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3BF6-51C6-B2FF-BF7E-B52AB11CE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ED0D-3823-AEB3-D886-DC6CBF64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97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7C45-3798-A1DC-29F5-DD0665FD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9E6A4-C456-617A-501A-36E3A9E91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AA55A-7C54-5E59-E553-CFD9AEA91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A802A-6DCF-0070-2E75-6ADF7E1C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D764A-22BC-CFB1-34B5-86524AC6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4F043-D7A4-BCE4-9914-CD29976D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52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288B-7EA3-3363-A901-C3CEC092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281D-3145-6E5F-9FB3-AF7470766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DE927-FAB2-8E62-ABDB-25109E229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32C27-74EC-0836-A06E-07E0C65CD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386F2-91E0-5232-831B-C58AF8C4F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F8CB7F-462F-2A0A-791A-00F15B38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453088-CDD1-1015-775E-7BB0D7B5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0553D1-FE9E-D7B4-107F-AB3411B9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6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A963-4427-AA3D-DE08-6E1C6683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FAD82-3A3B-8CE5-F6F9-EEC6D277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22623-5556-5587-EDF4-702263FE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1EB3A-67BF-DBF2-12C9-6949A225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3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675F11-11AB-4CD0-E6F1-C1527EEB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5DD8C-E13B-6A7D-E5A2-0BDE2D1A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3A3D-B1E0-55C3-E986-F11CB809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2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9470-45B0-6745-4DA1-F5C8FDDF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A00BE-4540-7EFC-6B63-73DE43C28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8967B-DBB3-21D5-B227-64F23EBAF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C21DC-EE02-6475-AE9F-9B32DD400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2CA09-7BFD-C274-F70A-8C0178AB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AD6E5-362F-5F47-677D-28D007DF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41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1052-8EB1-C86C-C25F-E3C1864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87AD9-F406-796E-0D68-02236BE94A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F5951-93E1-B5D8-49AB-0D112AC8B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7D05C-84CB-FD21-2390-5E89DD4D1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F6654-9A57-60FE-263D-C7B5B5C1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77DDB-3469-0B4E-1B60-1D557E2C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2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1D763-8E33-47E5-BFCB-B007AA1B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51656-9374-AB0F-A3B6-D7202DA52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F6223-8563-921A-69FE-2F83BB6FB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AFD48-B3A2-498C-8C4C-63BED1AE17A3}" type="datetimeFigureOut">
              <a:rPr lang="en-GB" smtClean="0"/>
              <a:t>20/06/2025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6215B-E42E-95F3-89A3-216372C6A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66C93-BC7E-7F89-74DA-3F4B5356B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C0BCE-9C32-4A8E-B6AC-BA7F084FD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2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53EB6-7B01-0958-4B4E-0928FC6D1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7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221337-9E94-3D80-3CC7-CBADB2BDED9F}"/>
              </a:ext>
            </a:extLst>
          </p:cNvPr>
          <p:cNvSpPr txBox="1"/>
          <p:nvPr/>
        </p:nvSpPr>
        <p:spPr>
          <a:xfrm>
            <a:off x="2316046" y="1035885"/>
            <a:ext cx="92524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</a:rPr>
              <a:t>DATA SCIENCE PROJECT ON WIND &amp; SOLAR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574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-54864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37446" y="77157"/>
            <a:ext cx="782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>
                <a:solidFill>
                  <a:schemeClr val="bg1">
                    <a:lumMod val="95000"/>
                  </a:schemeClr>
                </a:solidFill>
              </a:rPr>
              <a:t>Exploratory Data Analysis (EDA) cont’d…</a:t>
            </a:r>
          </a:p>
          <a:p>
            <a:pPr marL="88900" indent="447675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95000"/>
                  </a:schemeClr>
                </a:solidFill>
              </a:rPr>
              <a:t>Bivariate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F718B-0682-E5E8-AFDD-D3D168DA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" y="1092820"/>
            <a:ext cx="12178719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0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-54864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50727" y="-57651"/>
            <a:ext cx="782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>
                <a:solidFill>
                  <a:schemeClr val="bg1">
                    <a:lumMod val="95000"/>
                  </a:schemeClr>
                </a:solidFill>
              </a:rPr>
              <a:t>Exploratory Data Analysis (EDA) cont’d…</a:t>
            </a:r>
          </a:p>
          <a:p>
            <a:pPr marL="88900" indent="447675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95000"/>
                  </a:schemeClr>
                </a:solidFill>
              </a:rPr>
              <a:t>Bivariate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EA8B7-9451-A03C-0A9A-C899A47CD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1027906"/>
            <a:ext cx="12192000" cy="59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4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-54864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50727" y="-57651"/>
            <a:ext cx="782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>
                <a:solidFill>
                  <a:schemeClr val="bg1">
                    <a:lumMod val="95000"/>
                  </a:schemeClr>
                </a:solidFill>
              </a:rPr>
              <a:t>Exploratory Data Analysis (EDA) cont’d…</a:t>
            </a:r>
          </a:p>
          <a:p>
            <a:pPr marL="88900" indent="447675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95000"/>
                  </a:schemeClr>
                </a:solidFill>
              </a:rPr>
              <a:t>Checking Outliers Categorical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A5062-9DF8-1F56-03F3-6A5FD987B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" y="1027906"/>
            <a:ext cx="12217473" cy="58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6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51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50727" y="-57651"/>
            <a:ext cx="782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>
                <a:solidFill>
                  <a:schemeClr val="bg1">
                    <a:lumMod val="95000"/>
                  </a:schemeClr>
                </a:solidFill>
              </a:rPr>
              <a:t>Exploratory Data Analysis (EDA) cont’d…</a:t>
            </a:r>
          </a:p>
          <a:p>
            <a:pPr marL="88900" indent="447675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95000"/>
                  </a:schemeClr>
                </a:solidFill>
              </a:rPr>
              <a:t>Windspeed vs </a:t>
            </a: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</a:rPr>
              <a:t>Energry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</a:rPr>
              <a:t> Generated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C942C-07E1-D061-DBB7-F8B0007E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352"/>
            <a:ext cx="12192000" cy="58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8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51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50727" y="-57651"/>
            <a:ext cx="782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>
                <a:solidFill>
                  <a:schemeClr val="bg1">
                    <a:lumMod val="95000"/>
                  </a:schemeClr>
                </a:solidFill>
              </a:rPr>
              <a:t>Exploratory Data Analysis (EDA) cont’d…</a:t>
            </a:r>
          </a:p>
          <a:p>
            <a:pPr marL="88900" indent="447675">
              <a:buFont typeface="Arial" panose="020B0604020202020204" pitchFamily="34" charset="0"/>
              <a:buChar char="•"/>
            </a:pPr>
            <a:r>
              <a:rPr lang="en-GB" sz="2800" b="1" dirty="0" err="1">
                <a:solidFill>
                  <a:schemeClr val="bg1">
                    <a:lumMod val="95000"/>
                  </a:schemeClr>
                </a:solidFill>
              </a:rPr>
              <a:t>Energry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</a:rPr>
              <a:t> Generated by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3CB57-973F-DA28-EF46-714205DA9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254"/>
            <a:ext cx="12192000" cy="58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8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-54864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50727" y="-57651"/>
            <a:ext cx="782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>
                <a:solidFill>
                  <a:schemeClr val="bg1">
                    <a:lumMod val="95000"/>
                  </a:schemeClr>
                </a:solidFill>
              </a:rPr>
              <a:t>Exploratory Data Analysis (EDA) cont’d…</a:t>
            </a:r>
          </a:p>
          <a:p>
            <a:pPr marL="88900" indent="447675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95000"/>
                  </a:schemeClr>
                </a:solidFill>
              </a:rPr>
              <a:t>Multivariate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5046E-600F-C661-F1A8-F3712C6E6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958012"/>
            <a:ext cx="12192000" cy="58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93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39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12192000" cy="69128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A52D2-C2ED-0D1D-70D1-1B1A7BC0A352}"/>
              </a:ext>
            </a:extLst>
          </p:cNvPr>
          <p:cNvSpPr txBox="1"/>
          <p:nvPr/>
        </p:nvSpPr>
        <p:spPr>
          <a:xfrm>
            <a:off x="94923" y="504000"/>
            <a:ext cx="1183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Encoding  categorical features (e.g., season, day type)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0" y="-30907"/>
            <a:ext cx="782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>
                    <a:lumMod val="95000"/>
                  </a:schemeClr>
                </a:solidFill>
              </a:rPr>
              <a:t>5. 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FE21B-47F5-60EC-3B60-595E7FF29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72"/>
          <a:stretch/>
        </p:blipFill>
        <p:spPr>
          <a:xfrm>
            <a:off x="0" y="1007981"/>
            <a:ext cx="12192000" cy="1960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979D9-AFEE-EC9B-A116-4C0FA774DD0E}"/>
              </a:ext>
            </a:extLst>
          </p:cNvPr>
          <p:cNvSpPr txBox="1"/>
          <p:nvPr/>
        </p:nvSpPr>
        <p:spPr>
          <a:xfrm>
            <a:off x="143039" y="2936971"/>
            <a:ext cx="10338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Filling missing spaces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D13D7-292B-23A0-BF0F-7323447AC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1883"/>
            <a:ext cx="12192000" cy="344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10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39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12192000" cy="69128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A52D2-C2ED-0D1D-70D1-1B1A7BC0A352}"/>
              </a:ext>
            </a:extLst>
          </p:cNvPr>
          <p:cNvSpPr txBox="1"/>
          <p:nvPr/>
        </p:nvSpPr>
        <p:spPr>
          <a:xfrm>
            <a:off x="94923" y="504000"/>
            <a:ext cx="11834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Splitting dataset into Test and Train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0" y="-57150"/>
            <a:ext cx="782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>
                    <a:lumMod val="95000"/>
                  </a:schemeClr>
                </a:solidFill>
              </a:rPr>
              <a:t>5. Feature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79D9-AFEE-EC9B-A116-4C0FA774DD0E}"/>
              </a:ext>
            </a:extLst>
          </p:cNvPr>
          <p:cNvSpPr txBox="1"/>
          <p:nvPr/>
        </p:nvSpPr>
        <p:spPr>
          <a:xfrm>
            <a:off x="0" y="3485442"/>
            <a:ext cx="10338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Standardized using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</a:rPr>
              <a:t>StandardScaler</a:t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9321F-A4BF-1CDA-C163-2AD695919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43" b="56754"/>
          <a:stretch/>
        </p:blipFill>
        <p:spPr>
          <a:xfrm>
            <a:off x="0" y="1008769"/>
            <a:ext cx="12192000" cy="2476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549E5-5AE5-1AFC-7C13-CC47DD550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1" r="19300"/>
          <a:stretch/>
        </p:blipFill>
        <p:spPr>
          <a:xfrm>
            <a:off x="0" y="3947107"/>
            <a:ext cx="12192000" cy="29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29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39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12192000" cy="69128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A52D2-C2ED-0D1D-70D1-1B1A7BC0A352}"/>
              </a:ext>
            </a:extLst>
          </p:cNvPr>
          <p:cNvSpPr txBox="1"/>
          <p:nvPr/>
        </p:nvSpPr>
        <p:spPr>
          <a:xfrm>
            <a:off x="10448" y="275954"/>
            <a:ext cx="1183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Importing Machine Learning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10448" y="-139543"/>
            <a:ext cx="782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6. Model Development &amp; Forecasting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79D9-AFEE-EC9B-A116-4C0FA774DD0E}"/>
              </a:ext>
            </a:extLst>
          </p:cNvPr>
          <p:cNvSpPr txBox="1"/>
          <p:nvPr/>
        </p:nvSpPr>
        <p:spPr>
          <a:xfrm>
            <a:off x="79248" y="3168449"/>
            <a:ext cx="10338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Fitting dataset into 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28325-A33A-5F77-CDA8-17065862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475"/>
            <a:ext cx="12192000" cy="2524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A460E-0950-C1AE-CA5C-437E79FB8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35"/>
          <a:stretch/>
        </p:blipFill>
        <p:spPr>
          <a:xfrm>
            <a:off x="10448" y="3581494"/>
            <a:ext cx="12192000" cy="1075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DB10B2-4E65-A987-0E7B-FE21ECBCE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35148" r="-686" b="28469"/>
          <a:stretch/>
        </p:blipFill>
        <p:spPr>
          <a:xfrm>
            <a:off x="-1" y="5047669"/>
            <a:ext cx="12279087" cy="17988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00F474-284A-5948-8756-948E99E4920F}"/>
              </a:ext>
            </a:extLst>
          </p:cNvPr>
          <p:cNvSpPr txBox="1"/>
          <p:nvPr/>
        </p:nvSpPr>
        <p:spPr>
          <a:xfrm>
            <a:off x="145867" y="4586004"/>
            <a:ext cx="8553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Fitting dataset into 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44661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39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10448" y="-139543"/>
            <a:ext cx="782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6. Model Development &amp; Forecasting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32FED-F352-34D0-033B-E7ECE35D9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57" b="75316"/>
          <a:stretch/>
        </p:blipFill>
        <p:spPr>
          <a:xfrm>
            <a:off x="0" y="640118"/>
            <a:ext cx="12192000" cy="1376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E8478-7374-DAE8-DA7B-2CBFE895F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3" r="13343" b="54614"/>
          <a:stretch/>
        </p:blipFill>
        <p:spPr>
          <a:xfrm>
            <a:off x="10448" y="2496704"/>
            <a:ext cx="12192000" cy="998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7453B-69B1-F34D-F4A0-2F094A9D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07" r="23028" b="36330"/>
          <a:stretch/>
        </p:blipFill>
        <p:spPr>
          <a:xfrm>
            <a:off x="-10448" y="3955433"/>
            <a:ext cx="12212896" cy="12906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26423-9D20-21F1-3B25-837ED2E67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1" r="21486" b="19022"/>
          <a:stretch/>
        </p:blipFill>
        <p:spPr>
          <a:xfrm>
            <a:off x="-10448" y="5664054"/>
            <a:ext cx="12212896" cy="11916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AFED6-9549-1AAD-332A-567453B2494E}"/>
              </a:ext>
            </a:extLst>
          </p:cNvPr>
          <p:cNvSpPr txBox="1"/>
          <p:nvPr/>
        </p:nvSpPr>
        <p:spPr>
          <a:xfrm>
            <a:off x="111035" y="238785"/>
            <a:ext cx="6170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Fitting dataset into Partial Least Square Regression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55603-2BF0-AF96-7DF8-12D286ABB12A}"/>
              </a:ext>
            </a:extLst>
          </p:cNvPr>
          <p:cNvSpPr txBox="1"/>
          <p:nvPr/>
        </p:nvSpPr>
        <p:spPr>
          <a:xfrm>
            <a:off x="133241" y="2037352"/>
            <a:ext cx="6215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Fitting dataset into Support Vector Regression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FAB3A0-06AD-4723-2715-4AA0FBDBAF9E}"/>
              </a:ext>
            </a:extLst>
          </p:cNvPr>
          <p:cNvSpPr txBox="1"/>
          <p:nvPr/>
        </p:nvSpPr>
        <p:spPr>
          <a:xfrm>
            <a:off x="133241" y="3481986"/>
            <a:ext cx="6215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Fitting dataset into Decision Tree Regression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0598EC-02B8-579D-B6D5-51C8206D1CD4}"/>
              </a:ext>
            </a:extLst>
          </p:cNvPr>
          <p:cNvSpPr txBox="1"/>
          <p:nvPr/>
        </p:nvSpPr>
        <p:spPr>
          <a:xfrm>
            <a:off x="207700" y="5198491"/>
            <a:ext cx="6215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1" indent="182563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Fitting dataset into Random Forest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7985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33"/>
            <a:ext cx="12192000" cy="69128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A52D2-C2ED-0D1D-70D1-1B1A7BC0A352}"/>
              </a:ext>
            </a:extLst>
          </p:cNvPr>
          <p:cNvSpPr txBox="1"/>
          <p:nvPr/>
        </p:nvSpPr>
        <p:spPr>
          <a:xfrm>
            <a:off x="178524" y="1305341"/>
            <a:ext cx="118349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 err="1">
                <a:solidFill>
                  <a:schemeClr val="bg1"/>
                </a:solidFill>
              </a:rPr>
              <a:t>GreenGrid</a:t>
            </a:r>
            <a:r>
              <a:rPr lang="en-GB" sz="2800" dirty="0">
                <a:solidFill>
                  <a:schemeClr val="bg1"/>
                </a:solidFill>
              </a:rPr>
              <a:t> Power Solutions has access to extensive historical energy data from its distributed renewable assets. However, the organization lacks </a:t>
            </a:r>
            <a:r>
              <a:rPr lang="en-GB" sz="2800" b="1" dirty="0">
                <a:solidFill>
                  <a:schemeClr val="bg1"/>
                </a:solidFill>
              </a:rPr>
              <a:t>predictive capabilities</a:t>
            </a:r>
            <a:r>
              <a:rPr lang="en-GB" sz="2800" dirty="0">
                <a:solidFill>
                  <a:schemeClr val="bg1"/>
                </a:solidFill>
              </a:rPr>
              <a:t> and an </a:t>
            </a:r>
            <a:r>
              <a:rPr lang="en-GB" sz="2800" b="1" dirty="0">
                <a:solidFill>
                  <a:schemeClr val="bg1"/>
                </a:solidFill>
              </a:rPr>
              <a:t>interactive interface</a:t>
            </a:r>
            <a:r>
              <a:rPr lang="en-GB" sz="2800" dirty="0">
                <a:solidFill>
                  <a:schemeClr val="bg1"/>
                </a:solidFill>
              </a:rPr>
              <a:t> that enables decision-makers to explore trends and plan effectively.</a:t>
            </a:r>
          </a:p>
          <a:p>
            <a:pPr algn="just"/>
            <a:r>
              <a:rPr lang="en-GB" sz="2800" dirty="0">
                <a:solidFill>
                  <a:schemeClr val="bg1"/>
                </a:solidFill>
              </a:rPr>
              <a:t>Currently, </a:t>
            </a:r>
            <a:r>
              <a:rPr lang="en-GB" sz="2800" b="1" dirty="0">
                <a:solidFill>
                  <a:schemeClr val="bg1"/>
                </a:solidFill>
              </a:rPr>
              <a:t>static reports</a:t>
            </a:r>
            <a:r>
              <a:rPr lang="en-GB" sz="2800" dirty="0">
                <a:solidFill>
                  <a:schemeClr val="bg1"/>
                </a:solidFill>
              </a:rPr>
              <a:t> and the </a:t>
            </a:r>
            <a:r>
              <a:rPr lang="en-GB" sz="2800" b="1" dirty="0">
                <a:solidFill>
                  <a:schemeClr val="bg1"/>
                </a:solidFill>
              </a:rPr>
              <a:t>absence of forecasting tools</a:t>
            </a:r>
            <a:r>
              <a:rPr lang="en-GB" sz="2800" dirty="0">
                <a:solidFill>
                  <a:schemeClr val="bg1"/>
                </a:solidFill>
              </a:rPr>
              <a:t> hinder timely planning, optimal resource utilization, and effective communication of clean energy performance—especially in response to </a:t>
            </a:r>
            <a:r>
              <a:rPr lang="en-GB" sz="2800" b="1" dirty="0">
                <a:solidFill>
                  <a:schemeClr val="bg1"/>
                </a:solidFill>
              </a:rPr>
              <a:t>fluctuating weather conditions</a:t>
            </a:r>
            <a:r>
              <a:rPr lang="en-GB" sz="2800" dirty="0">
                <a:solidFill>
                  <a:schemeClr val="bg1"/>
                </a:solidFill>
              </a:rPr>
              <a:t>. This limits </a:t>
            </a:r>
            <a:r>
              <a:rPr lang="en-GB" sz="2800" dirty="0" err="1">
                <a:solidFill>
                  <a:schemeClr val="bg1"/>
                </a:solidFill>
              </a:rPr>
              <a:t>GreenGrid’s</a:t>
            </a:r>
            <a:r>
              <a:rPr lang="en-GB" sz="2800" dirty="0">
                <a:solidFill>
                  <a:schemeClr val="bg1"/>
                </a:solidFill>
              </a:rPr>
              <a:t> ability to make data-driven operational decisions in a rapidly evolving energy landscape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178524" y="481290"/>
            <a:ext cx="7827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Business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690562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39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" y="-54864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32220" y="-176119"/>
            <a:ext cx="121275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6. Model Development &amp; Forecasting</a:t>
            </a:r>
          </a:p>
          <a:p>
            <a:r>
              <a:rPr lang="en-GB" sz="2400" dirty="0">
                <a:solidFill>
                  <a:schemeClr val="bg1"/>
                </a:solidFill>
              </a:rPr>
              <a:t>After training and testing ten different regression models, the </a:t>
            </a:r>
            <a:r>
              <a:rPr lang="en-GB" sz="2400" b="1" dirty="0">
                <a:solidFill>
                  <a:schemeClr val="bg1"/>
                </a:solidFill>
              </a:rPr>
              <a:t>Polynomial Regression model</a:t>
            </a:r>
            <a:r>
              <a:rPr lang="en-GB" sz="2400" dirty="0">
                <a:solidFill>
                  <a:schemeClr val="bg1"/>
                </a:solidFill>
              </a:rPr>
              <a:t> achieved the </a:t>
            </a:r>
            <a:r>
              <a:rPr lang="en-GB" sz="2400" b="1" dirty="0">
                <a:solidFill>
                  <a:schemeClr val="bg1"/>
                </a:solidFill>
              </a:rPr>
              <a:t>lowest MSE (46.34)</a:t>
            </a:r>
            <a:r>
              <a:rPr lang="en-GB" sz="2400" dirty="0">
                <a:solidFill>
                  <a:schemeClr val="bg1"/>
                </a:solidFill>
              </a:rPr>
              <a:t>, indicating the best performance in capturing the underlying patterns of the dataset.</a:t>
            </a:r>
            <a:endParaRPr lang="en-GB" sz="2400" b="1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FDEC12-905B-7E90-C9F9-DD375BB6B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47158"/>
              </p:ext>
            </p:extLst>
          </p:nvPr>
        </p:nvGraphicFramePr>
        <p:xfrm>
          <a:off x="2661342" y="1688402"/>
          <a:ext cx="9520210" cy="4419600"/>
        </p:xfrm>
        <a:graphic>
          <a:graphicData uri="http://schemas.openxmlformats.org/drawingml/2006/table">
            <a:tbl>
              <a:tblPr/>
              <a:tblGrid>
                <a:gridCol w="3692458">
                  <a:extLst>
                    <a:ext uri="{9D8B030D-6E8A-4147-A177-3AD203B41FA5}">
                      <a16:colId xmlns:a16="http://schemas.microsoft.com/office/drawing/2014/main" val="321603454"/>
                    </a:ext>
                  </a:extLst>
                </a:gridCol>
                <a:gridCol w="5827752">
                  <a:extLst>
                    <a:ext uri="{9D8B030D-6E8A-4147-A177-3AD203B41FA5}">
                      <a16:colId xmlns:a16="http://schemas.microsoft.com/office/drawing/2014/main" val="2447827522"/>
                    </a:ext>
                  </a:extLst>
                </a:gridCol>
              </a:tblGrid>
              <a:tr h="416330"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853493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Polynomial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46.34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420386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Random Forest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>
                          <a:solidFill>
                            <a:schemeClr val="bg1"/>
                          </a:solidFill>
                        </a:rPr>
                        <a:t>53.13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560649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Linear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55.26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489601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Principal Components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55.26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078947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Bayesian Ridge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>
                          <a:solidFill>
                            <a:schemeClr val="bg1"/>
                          </a:solidFill>
                        </a:rPr>
                        <a:t>55.27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608236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56.59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122796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Support Vector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82.18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61566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Decision Tree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88.41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739824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>
                          <a:solidFill>
                            <a:schemeClr val="bg1"/>
                          </a:solidFill>
                        </a:rPr>
                        <a:t>Lasso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101.40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05651"/>
                  </a:ext>
                </a:extLst>
              </a:tr>
              <a:tr h="360819"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Partial Least Squares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122.81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7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48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39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" y="-54864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10447" y="-139543"/>
            <a:ext cx="121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6. Model Development &amp; Forecasting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EEFD0-1B75-1268-3F0F-8235C9E7C790}"/>
              </a:ext>
            </a:extLst>
          </p:cNvPr>
          <p:cNvSpPr txBox="1"/>
          <p:nvPr/>
        </p:nvSpPr>
        <p:spPr>
          <a:xfrm>
            <a:off x="308284" y="529911"/>
            <a:ext cx="1177747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Analysis: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Polynomial Regression</a:t>
            </a:r>
            <a:r>
              <a:rPr lang="en-GB" sz="2800" dirty="0">
                <a:solidFill>
                  <a:schemeClr val="bg1"/>
                </a:solidFill>
              </a:rPr>
              <a:t> achieves the </a:t>
            </a:r>
            <a:r>
              <a:rPr lang="en-GB" sz="2800" b="1" dirty="0">
                <a:solidFill>
                  <a:schemeClr val="bg1"/>
                </a:solidFill>
              </a:rPr>
              <a:t>lowest MSE (46.34)</a:t>
            </a:r>
            <a:r>
              <a:rPr lang="en-GB" sz="2800" dirty="0">
                <a:solidFill>
                  <a:schemeClr val="bg1"/>
                </a:solidFill>
              </a:rPr>
              <a:t>, indicating it best captures the underlying non-linear patterns in the energy generation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Random Forest</a:t>
            </a:r>
            <a:r>
              <a:rPr lang="en-GB" sz="2800" dirty="0">
                <a:solidFill>
                  <a:schemeClr val="bg1"/>
                </a:solidFill>
              </a:rPr>
              <a:t> (53.13) and </a:t>
            </a:r>
            <a:r>
              <a:rPr lang="en-GB" sz="2800" b="1" dirty="0">
                <a:solidFill>
                  <a:schemeClr val="bg1"/>
                </a:solidFill>
              </a:rPr>
              <a:t>Linear Regression</a:t>
            </a:r>
            <a:r>
              <a:rPr lang="en-GB" sz="2800" dirty="0">
                <a:solidFill>
                  <a:schemeClr val="bg1"/>
                </a:solidFill>
              </a:rPr>
              <a:t> (55.26) also perform relatively well, but fall short of Polynomial Regression’s precision.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Partial Least Squares Regression</a:t>
            </a:r>
            <a:r>
              <a:rPr lang="en-GB" sz="2800" dirty="0">
                <a:solidFill>
                  <a:schemeClr val="bg1"/>
                </a:solidFill>
              </a:rPr>
              <a:t> shows the </a:t>
            </a:r>
            <a:r>
              <a:rPr lang="en-GB" sz="2800" b="1" dirty="0">
                <a:solidFill>
                  <a:schemeClr val="bg1"/>
                </a:solidFill>
              </a:rPr>
              <a:t>highest MSE (122.81)</a:t>
            </a:r>
            <a:r>
              <a:rPr lang="en-GB" sz="2800" dirty="0">
                <a:solidFill>
                  <a:schemeClr val="bg1"/>
                </a:solidFill>
              </a:rPr>
              <a:t>, suggesting poor model fit and limited predictive power for this use case.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Lasso Regression</a:t>
            </a:r>
            <a:r>
              <a:rPr lang="en-GB" sz="2800" dirty="0">
                <a:solidFill>
                  <a:schemeClr val="bg1"/>
                </a:solidFill>
              </a:rPr>
              <a:t> and </a:t>
            </a:r>
            <a:r>
              <a:rPr lang="en-GB" sz="2800" b="1" dirty="0">
                <a:solidFill>
                  <a:schemeClr val="bg1"/>
                </a:solidFill>
              </a:rPr>
              <a:t>Decision Tree Regression</a:t>
            </a:r>
            <a:r>
              <a:rPr lang="en-GB" sz="2800" dirty="0">
                <a:solidFill>
                  <a:schemeClr val="bg1"/>
                </a:solidFill>
              </a:rPr>
              <a:t> also show higher error rates, indicating less reliability.</a:t>
            </a:r>
          </a:p>
        </p:txBody>
      </p:sp>
    </p:spTree>
    <p:extLst>
      <p:ext uri="{BB962C8B-B14F-4D97-AF65-F5344CB8AC3E}">
        <p14:creationId xmlns:p14="http://schemas.microsoft.com/office/powerpoint/2010/main" val="167745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39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" y="-54864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10447" y="-139543"/>
            <a:ext cx="121275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7. Dashboard Development</a:t>
            </a:r>
          </a:p>
          <a:p>
            <a:r>
              <a:rPr lang="en-GB" sz="2400" dirty="0">
                <a:solidFill>
                  <a:schemeClr val="bg1"/>
                </a:solidFill>
              </a:rPr>
              <a:t>Design a Tableau dashboard </a:t>
            </a:r>
            <a:r>
              <a:rPr lang="en-GB" sz="2400" dirty="0" err="1">
                <a:solidFill>
                  <a:schemeClr val="bg1"/>
                </a:solidFill>
              </a:rPr>
              <a:t>toVisualize</a:t>
            </a:r>
            <a:r>
              <a:rPr lang="en-GB" sz="2400" dirty="0">
                <a:solidFill>
                  <a:schemeClr val="bg1"/>
                </a:solidFill>
              </a:rPr>
              <a:t> historical and forecasted energy trends. Include filters (by site, season, energy type). Highlight KPIs and capacity utilization.</a:t>
            </a:r>
          </a:p>
          <a:p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CB6CE-895F-3818-452A-38BA7BF44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" y="1217458"/>
            <a:ext cx="12181553" cy="56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6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39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7" y="-27432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10447" y="-139543"/>
            <a:ext cx="1212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8. 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1D40C-E5EB-F70C-1A6A-68474CB06F4C}"/>
              </a:ext>
            </a:extLst>
          </p:cNvPr>
          <p:cNvSpPr txBox="1"/>
          <p:nvPr/>
        </p:nvSpPr>
        <p:spPr>
          <a:xfrm>
            <a:off x="83598" y="721110"/>
            <a:ext cx="1205440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We recommend deploying the </a:t>
            </a:r>
            <a:r>
              <a:rPr lang="en-GB" sz="2800" b="1" dirty="0">
                <a:solidFill>
                  <a:schemeClr val="bg1"/>
                </a:solidFill>
              </a:rPr>
              <a:t>Polynomial Regression model</a:t>
            </a:r>
            <a:r>
              <a:rPr lang="en-GB" sz="2800" dirty="0">
                <a:solidFill>
                  <a:schemeClr val="bg1"/>
                </a:solidFill>
              </a:rPr>
              <a:t> for production use in predicting renewable energy output, due to the following reasons: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Best Accuracy</a:t>
            </a:r>
            <a:r>
              <a:rPr lang="en-GB" sz="2800" dirty="0">
                <a:solidFill>
                  <a:schemeClr val="bg1"/>
                </a:solidFill>
              </a:rPr>
              <a:t>: Lowest MSE among all tested models.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Non-Linear Capability</a:t>
            </a:r>
            <a:r>
              <a:rPr lang="en-GB" sz="2800" dirty="0">
                <a:solidFill>
                  <a:schemeClr val="bg1"/>
                </a:solidFill>
              </a:rPr>
              <a:t>: Effectively captures complex relationships in the data.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Proven Advantage</a:t>
            </a:r>
            <a:r>
              <a:rPr lang="en-GB" sz="2800" dirty="0">
                <a:solidFill>
                  <a:schemeClr val="bg1"/>
                </a:solidFill>
              </a:rPr>
              <a:t>: Outperforms linear and ensemble methods in this context.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However, care should be taken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Monitor for Overfitting</a:t>
            </a:r>
            <a:r>
              <a:rPr lang="en-GB" sz="2800" dirty="0">
                <a:solidFill>
                  <a:schemeClr val="bg1"/>
                </a:solidFill>
              </a:rPr>
              <a:t>: Validate the model using cross-validation or test on unseen future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Adjust Degree Appropriately</a:t>
            </a:r>
            <a:r>
              <a:rPr lang="en-GB" sz="2800" dirty="0">
                <a:solidFill>
                  <a:schemeClr val="bg1"/>
                </a:solidFill>
              </a:rPr>
              <a:t>: Avoid high-degree polynomials that may overfit noise.</a:t>
            </a:r>
          </a:p>
        </p:txBody>
      </p:sp>
    </p:spTree>
    <p:extLst>
      <p:ext uri="{BB962C8B-B14F-4D97-AF65-F5344CB8AC3E}">
        <p14:creationId xmlns:p14="http://schemas.microsoft.com/office/powerpoint/2010/main" val="71251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33"/>
            <a:ext cx="12192000" cy="69128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A52D2-C2ED-0D1D-70D1-1B1A7BC0A352}"/>
              </a:ext>
            </a:extLst>
          </p:cNvPr>
          <p:cNvSpPr txBox="1"/>
          <p:nvPr/>
        </p:nvSpPr>
        <p:spPr>
          <a:xfrm>
            <a:off x="79246" y="719068"/>
            <a:ext cx="1183494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5488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Identify the business need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: improve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forecasting and interactive reporting for renewable energy generation.</a:t>
            </a:r>
          </a:p>
          <a:p>
            <a:pPr marL="541338"/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  <a:p>
            <a:pPr marL="725488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Define the objective: forecast daily energy generation for the next 30 days and build a dashboard.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79246" y="11182"/>
            <a:ext cx="782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>
                    <a:lumMod val="95000"/>
                  </a:schemeClr>
                </a:solidFill>
              </a:rPr>
              <a:t>1. Problem Understanding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F5E70-2563-D16C-089F-B031250E5B77}"/>
              </a:ext>
            </a:extLst>
          </p:cNvPr>
          <p:cNvSpPr txBox="1"/>
          <p:nvPr/>
        </p:nvSpPr>
        <p:spPr>
          <a:xfrm>
            <a:off x="79246" y="3692108"/>
            <a:ext cx="12192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bg1">
                    <a:lumMod val="95000"/>
                  </a:schemeClr>
                </a:solidFill>
              </a:rPr>
              <a:t>2. Data Collection</a:t>
            </a:r>
          </a:p>
          <a:p>
            <a:pPr marL="788988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Gather historical data on:</a:t>
            </a:r>
          </a:p>
          <a:p>
            <a:pPr marL="788988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Energy generation (MWh)</a:t>
            </a:r>
          </a:p>
          <a:p>
            <a:pPr marL="788988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Weather conditions (temperature, wind speed, cloud cover)</a:t>
            </a:r>
          </a:p>
          <a:p>
            <a:pPr marL="788988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Temporal context (day type, season)</a:t>
            </a:r>
          </a:p>
          <a:p>
            <a:pPr marL="788988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Ensure data covers multiple sites and both energy types (solar, wind).</a:t>
            </a:r>
          </a:p>
        </p:txBody>
      </p:sp>
    </p:spTree>
    <p:extLst>
      <p:ext uri="{BB962C8B-B14F-4D97-AF65-F5344CB8AC3E}">
        <p14:creationId xmlns:p14="http://schemas.microsoft.com/office/powerpoint/2010/main" val="386582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" y="-54864"/>
            <a:ext cx="12192000" cy="69128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D4542-5D14-B5E0-014C-CDE4D058204F}"/>
              </a:ext>
            </a:extLst>
          </p:cNvPr>
          <p:cNvSpPr txBox="1"/>
          <p:nvPr/>
        </p:nvSpPr>
        <p:spPr>
          <a:xfrm>
            <a:off x="-1" y="-27433"/>
            <a:ext cx="121325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</a:rPr>
              <a:t>3  Data Ingestion &amp; Preprocessing</a:t>
            </a:r>
          </a:p>
          <a:p>
            <a:pPr marL="177800" indent="268288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Load and combine datasets using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Jupyter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 Notebook.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64980-A71B-870F-6111-CC80A4E13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" y="954105"/>
            <a:ext cx="12192000" cy="59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26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-54864"/>
            <a:ext cx="12192000" cy="69128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A52D2-C2ED-0D1D-70D1-1B1A7BC0A352}"/>
              </a:ext>
            </a:extLst>
          </p:cNvPr>
          <p:cNvSpPr txBox="1"/>
          <p:nvPr/>
        </p:nvSpPr>
        <p:spPr>
          <a:xfrm>
            <a:off x="37446" y="-54864"/>
            <a:ext cx="1183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ED3E8-1384-1E81-8546-1A7C1DC15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730307"/>
            <a:ext cx="12192000" cy="616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8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-159367"/>
            <a:ext cx="12192000" cy="69128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A52D2-C2ED-0D1D-70D1-1B1A7BC0A352}"/>
              </a:ext>
            </a:extLst>
          </p:cNvPr>
          <p:cNvSpPr txBox="1"/>
          <p:nvPr/>
        </p:nvSpPr>
        <p:spPr>
          <a:xfrm>
            <a:off x="0" y="0"/>
            <a:ext cx="1183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Missing values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CE73BA-6867-DBFF-45B0-EEA6E65A9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724830"/>
            <a:ext cx="12192000" cy="602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9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-54864"/>
            <a:ext cx="12192000" cy="69128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A52D2-C2ED-0D1D-70D1-1B1A7BC0A352}"/>
              </a:ext>
            </a:extLst>
          </p:cNvPr>
          <p:cNvSpPr txBox="1"/>
          <p:nvPr/>
        </p:nvSpPr>
        <p:spPr>
          <a:xfrm>
            <a:off x="94923" y="506286"/>
            <a:ext cx="11834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Converted Datetime from object to datetime format and set it as index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There are no </a:t>
            </a:r>
            <a:r>
              <a:rPr lang="en-US" altLang="en-US" sz="2800" dirty="0">
                <a:solidFill>
                  <a:schemeClr val="bg1"/>
                </a:solidFill>
              </a:rPr>
              <a:t>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uplicates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50727" y="-57651"/>
            <a:ext cx="782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</a:rPr>
              <a:t> Align timestamps</a:t>
            </a:r>
            <a:endParaRPr lang="en-GB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AFC06-05FD-2FAB-82DF-5455CDE6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1957039"/>
            <a:ext cx="12192000" cy="49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-54864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50727" y="-57651"/>
            <a:ext cx="7827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>
                    <a:lumMod val="95000"/>
                  </a:schemeClr>
                </a:solidFill>
              </a:rPr>
              <a:t>4  Exploratory Data Analysis (EDA)</a:t>
            </a:r>
          </a:p>
          <a:p>
            <a:pPr marL="88900" indent="447675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95000"/>
                  </a:schemeClr>
                </a:solidFill>
              </a:rPr>
              <a:t>Checking Outliers in Numerical Columns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B684A7-9121-70C9-B638-C5FE7256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567"/>
            <a:ext cx="12229446" cy="58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0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956-195B-46FE-5283-0B11B1C8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7990-6D7B-A7CD-1049-FF4B5080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" y="-54864"/>
            <a:ext cx="12192000" cy="6912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31DD91-7FFC-4205-108B-EF348D148E1D}"/>
              </a:ext>
            </a:extLst>
          </p:cNvPr>
          <p:cNvSpPr txBox="1"/>
          <p:nvPr/>
        </p:nvSpPr>
        <p:spPr>
          <a:xfrm>
            <a:off x="50727" y="-57651"/>
            <a:ext cx="782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>
                <a:solidFill>
                  <a:schemeClr val="bg1">
                    <a:lumMod val="95000"/>
                  </a:schemeClr>
                </a:solidFill>
              </a:rPr>
              <a:t>Exploratory Data Analysis (EDA) cont’d…</a:t>
            </a:r>
          </a:p>
          <a:p>
            <a:pPr marL="88900" indent="447675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>
                    <a:lumMod val="95000"/>
                  </a:schemeClr>
                </a:solidFill>
              </a:rPr>
              <a:t>Checking Outliers Categorical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A5062-9DF8-1F56-03F3-6A5FD987B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" y="1027906"/>
            <a:ext cx="12217473" cy="58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Office PowerPoint</Application>
  <PresentationFormat>Widescreen</PresentationFormat>
  <Paragraphs>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Nwankwo</dc:creator>
  <cp:lastModifiedBy>Eric Nwankwo</cp:lastModifiedBy>
  <cp:revision>3</cp:revision>
  <dcterms:created xsi:type="dcterms:W3CDTF">2025-06-15T15:27:43Z</dcterms:created>
  <dcterms:modified xsi:type="dcterms:W3CDTF">2025-06-20T13:50:00Z</dcterms:modified>
</cp:coreProperties>
</file>